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09" r:id="rId2"/>
    <p:sldId id="295" r:id="rId3"/>
    <p:sldId id="306" r:id="rId4"/>
    <p:sldId id="296" r:id="rId5"/>
    <p:sldId id="261" r:id="rId6"/>
    <p:sldId id="308" r:id="rId7"/>
    <p:sldId id="279" r:id="rId8"/>
    <p:sldId id="300" r:id="rId9"/>
    <p:sldId id="302" r:id="rId10"/>
    <p:sldId id="301" r:id="rId11"/>
    <p:sldId id="303" r:id="rId12"/>
    <p:sldId id="263" r:id="rId13"/>
    <p:sldId id="281" r:id="rId14"/>
    <p:sldId id="264" r:id="rId15"/>
    <p:sldId id="267" r:id="rId16"/>
    <p:sldId id="307" r:id="rId17"/>
    <p:sldId id="268" r:id="rId18"/>
    <p:sldId id="273" r:id="rId19"/>
    <p:sldId id="304" r:id="rId20"/>
    <p:sldId id="274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33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>
        <p:scale>
          <a:sx n="91" d="100"/>
          <a:sy n="91" d="100"/>
        </p:scale>
        <p:origin x="-57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183ABB-8802-44AC-8D1B-3DE04B65401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60B724-72C1-42F6-B167-C77E619A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428736"/>
            <a:ext cx="7125112" cy="4572032"/>
          </a:xfr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00CC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МБДОУ детский сад №3 «Радуга» г.Брянска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ПРИВЕТСТВУЕТ ВАС!</a:t>
            </a:r>
            <a:endParaRPr lang="ru-RU" sz="2400" b="1" smtClean="0">
              <a:solidFill>
                <a:srgbClr val="0000CC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ПРЕДЛАГАЕМ ВАМ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МАТЕРИАЛ ПО АДАПТАЦИИ РЕБЕНКА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К ДЕТСКОМУ САДУ</a:t>
            </a:r>
            <a:endParaRPr lang="ru-RU" sz="2400" dirty="0"/>
          </a:p>
        </p:txBody>
      </p:sp>
      <p:pic>
        <p:nvPicPr>
          <p:cNvPr id="4" name="Picture 2" descr="H:\ФОТО\эмблема с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21290" cy="1812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Потеря   навыков самообслуживания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7" name="Рисунок 6" descr="https://ds04.infourok.ru/uploads/ex/0029/000320f0-150b69bc/hello_html_m1d473fd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00240"/>
            <a:ext cx="381000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Изменение двигательной активности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92066" y="1357299"/>
            <a:ext cx="3142488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Снижение общительности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8" name="Содержимое 7" descr="http://gif-anim.narod.ru/Multi42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3000396" cy="168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laoblogger.com/images/kids-not-listening-clipart-4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47813" y="2389188"/>
            <a:ext cx="1701212" cy="347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352928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Адаптационный период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считается законченным, если: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568951" cy="45019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ребёнок </a:t>
            </a:r>
            <a:r>
              <a:rPr lang="ru-RU" sz="2400" dirty="0"/>
              <a:t>спокойно идёт в </a:t>
            </a:r>
            <a:r>
              <a:rPr lang="ru-RU" sz="2400" dirty="0" smtClean="0"/>
              <a:t>группу;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 аппетитом ест;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быстро </a:t>
            </a:r>
            <a:r>
              <a:rPr lang="ru-RU" sz="2400" dirty="0"/>
              <a:t>засыпает, вовремя </a:t>
            </a:r>
            <a:r>
              <a:rPr lang="ru-RU" sz="2400" dirty="0" smtClean="0"/>
              <a:t>просыпается;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эмоционально </a:t>
            </a:r>
            <a:r>
              <a:rPr lang="ru-RU" sz="2400" dirty="0"/>
              <a:t>общается с </a:t>
            </a:r>
            <a:r>
              <a:rPr lang="ru-RU" sz="2400" dirty="0" smtClean="0"/>
              <a:t>окружающими;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играет </a:t>
            </a:r>
            <a:r>
              <a:rPr lang="ru-RU" sz="2400" dirty="0"/>
              <a:t>в разные </a:t>
            </a:r>
            <a:r>
              <a:rPr lang="ru-RU" sz="2400" dirty="0" smtClean="0"/>
              <a:t>игры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 descr="http://www.sadik40.spb.ru/public/users/994/img/090520162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963">
            <a:off x="5730089" y="4351897"/>
            <a:ext cx="261545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45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67014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3399"/>
                </a:solidFill>
              </a:rPr>
              <a:t>Полезные рекомендации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4" name="Объект 3" descr="http://dou23efr.ucoz.ru/dlya-va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768752" cy="4104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659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125113" cy="108012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Как готовить ребенка к поступлению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в детский сад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1" cy="532859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Убедитесь в том, что детский сад необходим для вашей семьи именно сейчас, так как колебания родителей передаются детям.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Необходимо </a:t>
            </a:r>
            <a:r>
              <a:rPr lang="ru-RU" dirty="0">
                <a:solidFill>
                  <a:schemeClr val="tx1"/>
                </a:solidFill>
              </a:rPr>
              <a:t>приблизить режим дня в домашних условиях к режиму детского сада. Если ребенок засыпает только с помощью взрослого, попытайтесь изменить эту привычку (лучше это сделать в домашних условиях задолго до поступления в детский сад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Приучайте детей есть разнообразные блюда, ежедневно употреблять супы и каши. Желательно научить малыша к моменту поступления в детский сад самостоятельно есть, раздеваться и одеваться, мыть руки и т.д. Ребенок будет чувствовать себя более уверенным.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Отправлять </a:t>
            </a:r>
            <a:r>
              <a:rPr lang="ru-RU" dirty="0">
                <a:solidFill>
                  <a:schemeClr val="tx1"/>
                </a:solidFill>
              </a:rPr>
              <a:t>ребенка в детский сад необходимо только при условии, что он </a:t>
            </a:r>
            <a:r>
              <a:rPr lang="ru-RU" dirty="0" smtClean="0">
                <a:solidFill>
                  <a:schemeClr val="tx1"/>
                </a:solidFill>
              </a:rPr>
              <a:t>здоров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Готовьте </a:t>
            </a:r>
            <a:r>
              <a:rPr lang="ru-RU" dirty="0">
                <a:solidFill>
                  <a:schemeClr val="tx1"/>
                </a:solidFill>
              </a:rPr>
              <a:t>малыша к общению с другими детьми, посещайте детские площадки, парки, ходите в гости. Учите общаться с окружающими (как спросить что-либо, познакомиться, попросить и т.д.)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Готовьте </a:t>
            </a:r>
            <a:r>
              <a:rPr lang="ru-RU" dirty="0">
                <a:solidFill>
                  <a:schemeClr val="tx1"/>
                </a:solidFill>
              </a:rPr>
              <a:t>ребенка к временной разлуке с родными, внушайте, что в детском саду весело, интересно. Желательно заранее познакомиться с детьми группы и воспитателями.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4443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216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s218.narod.ru/olderfiles/1/skanirovanie0024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12776"/>
            <a:ext cx="1485706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adik110.ru/ckfinder/userfiles/images/school/%D0%92%D0%BE%D1%81%D0%BF%D0%B8%D1%82%D1%8B%D0%B2%D0%B0%D0%B5%D0%BC%20%D0%B2%D0%BC%D0%B5%D1%81%D1%82%D0%B5/%D1%81%D0%B5%D0%BC%D1%8C%D1%8F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4" y="5157192"/>
            <a:ext cx="2228453" cy="18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546001"/>
            <a:ext cx="8821488" cy="54622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Заранее </a:t>
            </a:r>
            <a:r>
              <a:rPr lang="ru-RU" dirty="0" smtClean="0">
                <a:solidFill>
                  <a:schemeClr val="tx1"/>
                </a:solidFill>
              </a:rPr>
              <a:t>узнайте все </a:t>
            </a:r>
            <a:r>
              <a:rPr lang="ru-RU" dirty="0">
                <a:solidFill>
                  <a:schemeClr val="tx1"/>
                </a:solidFill>
              </a:rPr>
              <a:t>новые моменты в режиме дня в детском саду и их </a:t>
            </a:r>
            <a:r>
              <a:rPr lang="ru-RU" dirty="0" smtClean="0">
                <a:solidFill>
                  <a:schemeClr val="tx1"/>
                </a:solidFill>
              </a:rPr>
              <a:t>введите </a:t>
            </a:r>
            <a:r>
              <a:rPr lang="ru-RU" dirty="0">
                <a:solidFill>
                  <a:schemeClr val="tx1"/>
                </a:solidFill>
              </a:rPr>
              <a:t>в режим дня ребенка дома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Приучайте ребенка заранее к навыкам самообслуживания: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>
                <a:solidFill>
                  <a:srgbClr val="0000CC"/>
                </a:solidFill>
              </a:rPr>
              <a:t>самостоятельно кушать, пользуясь ложкой, вилкой, кружкой;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>
                <a:solidFill>
                  <a:srgbClr val="0000CC"/>
                </a:solidFill>
              </a:rPr>
              <a:t>умываться;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>
                <a:solidFill>
                  <a:srgbClr val="0000CC"/>
                </a:solidFill>
              </a:rPr>
              <a:t>одеваться и раздеваться;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>
                <a:solidFill>
                  <a:srgbClr val="0000CC"/>
                </a:solidFill>
              </a:rPr>
              <a:t>пользоваться горшком;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>
                <a:solidFill>
                  <a:srgbClr val="0000CC"/>
                </a:solidFill>
              </a:rPr>
              <a:t>пользоваться носовым платочком</a:t>
            </a:r>
            <a:r>
              <a:rPr lang="ru-RU" sz="1500" dirty="0" smtClean="0">
                <a:solidFill>
                  <a:srgbClr val="0000CC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Готовьте вашего </a:t>
            </a:r>
            <a:r>
              <a:rPr lang="ru-RU" dirty="0">
                <a:solidFill>
                  <a:schemeClr val="tx1"/>
                </a:solidFill>
              </a:rPr>
              <a:t>ребенка к временной разлуке с вами и </a:t>
            </a:r>
            <a:r>
              <a:rPr lang="ru-RU" dirty="0" smtClean="0">
                <a:solidFill>
                  <a:schemeClr val="tx1"/>
                </a:solidFill>
              </a:rPr>
              <a:t>дайте </a:t>
            </a:r>
            <a:r>
              <a:rPr lang="ru-RU" dirty="0">
                <a:solidFill>
                  <a:schemeClr val="tx1"/>
                </a:solidFill>
              </a:rPr>
              <a:t>понять ему, что это неизбежно лишь только потому, что он уже большой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Планируйте свой </a:t>
            </a:r>
            <a:r>
              <a:rPr lang="ru-RU" dirty="0">
                <a:solidFill>
                  <a:schemeClr val="tx1"/>
                </a:solidFill>
              </a:rPr>
              <a:t>отпуск так, чтобы в первый месяц посещения ребенком нового организованного коллектива у вас была бы возможность оставлять его там не на целый день.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время </a:t>
            </a:r>
            <a:r>
              <a:rPr lang="ru-RU" dirty="0" smtClean="0">
                <a:solidFill>
                  <a:schemeClr val="tx1"/>
                </a:solidFill>
              </a:rPr>
              <a:t>объясняйте </a:t>
            </a:r>
            <a:r>
              <a:rPr lang="ru-RU" dirty="0">
                <a:solidFill>
                  <a:schemeClr val="tx1"/>
                </a:solidFill>
              </a:rPr>
              <a:t>ребенку, что он для вас, как прежде, дорог и любим.</a:t>
            </a:r>
          </a:p>
        </p:txBody>
      </p:sp>
    </p:spTree>
    <p:extLst>
      <p:ext uri="{BB962C8B-B14F-4D97-AF65-F5344CB8AC3E}">
        <p14:creationId xmlns:p14="http://schemas.microsoft.com/office/powerpoint/2010/main" xmlns="" val="21138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0"/>
            <a:ext cx="8858280" cy="600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CC"/>
                </a:solidFill>
              </a:rPr>
              <a:t>В каждом детском саду есть уже свой отработанный алгоритм адаптации ребенка. Чаще всего малыш привыкает к новой жизни по такой схеме: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Чтобы ребенку было проще познакомиться с воспитателями и другими детьми, ребенка приводят несколько раз на дневную и вечернюю прогулку. Очень важно, чтобы ребенок видел, как родители приходят за детьми.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Первую неделю малыша приводят на 1-3 часа. Желательно, чтобы ребенок был накормлен, потому что многие малыши отказываются кушать в непривычной для них обстановке.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Вторую неделю малыш остается в группе до обеда. За ребенком приходят концу утренней прогулки или обеда.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Третью и четвертую неделю ребенок уже может остаться на дневной сон. Родители могут забрать его сразу, как только он проснется.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6192688" cy="64807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Поведение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взрослых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утром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" name="Рисунок 3" descr="http://detsad58.su/wp-content/uploads/2016/05/image001_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088"/>
            <a:ext cx="208823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54461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Дома </a:t>
            </a:r>
            <a:r>
              <a:rPr lang="ru-RU" dirty="0">
                <a:solidFill>
                  <a:schemeClr val="tx1"/>
                </a:solidFill>
              </a:rPr>
              <a:t>создайте спокойную, доброжелательную обстановку</a:t>
            </a:r>
            <a:r>
              <a:rPr lang="ru-RU" dirty="0" smtClean="0">
                <a:solidFill>
                  <a:schemeClr val="tx1"/>
                </a:solidFill>
              </a:rPr>
              <a:t>. «Утром </a:t>
            </a:r>
            <a:r>
              <a:rPr lang="ru-RU" dirty="0">
                <a:solidFill>
                  <a:schemeClr val="tx1"/>
                </a:solidFill>
              </a:rPr>
              <a:t>я тебя отведу в детский сад, а вечером заберу. Ты мне расскажешь, что у тебя было интересного, что ты узнал </a:t>
            </a:r>
            <a:r>
              <a:rPr lang="ru-RU" dirty="0" smtClean="0">
                <a:solidFill>
                  <a:schemeClr val="tx1"/>
                </a:solidFill>
              </a:rPr>
              <a:t>нового».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 вызывайте у ребёнка тревогу. Ваше спокойствие, уверенность, улыбка говорят малышу, что все в порядке и можно смело отправляться в группу.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Дайте крохе в детский садик его любимую игрушку. Прижимая к себе что-то мягкое, напоминающее ему о доме, кроха станет гораздо спокойнее.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Придумайте и используйте каждый день систему прощальных знаков (воздушный поцелуй, поглаживание, прощание рукой, мизинчиками и др</a:t>
            </a:r>
            <a:r>
              <a:rPr lang="ru-RU" dirty="0" smtClean="0">
                <a:solidFill>
                  <a:schemeClr val="tx1"/>
                </a:solidFill>
              </a:rPr>
              <a:t>.).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Говорите: «Пока</a:t>
            </a:r>
            <a:r>
              <a:rPr lang="ru-RU" dirty="0">
                <a:solidFill>
                  <a:schemeClr val="tx1"/>
                </a:solidFill>
              </a:rPr>
              <a:t>, скоро увидимся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Эти простые, но регулярно повторяющиеся мелочи позволят малышу прогнозировать ситуацию (мама всегда приходит за </a:t>
            </a:r>
            <a:r>
              <a:rPr lang="ru-RU" dirty="0" smtClean="0">
                <a:solidFill>
                  <a:schemeClr val="tx1"/>
                </a:solidFill>
              </a:rPr>
              <a:t>мной).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Во время прощания демонстрируйте хорошее настроение, чувствуйте себя уверенно, общайтесь с ребенком только доброжелательным тоном.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этом важно! Уходите быстро, не задерживайтесь, не оборачивайтесь - так малышу будет проще отпустить Вас.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бойтесь разлуки с ребенком, тогда и он легче будет ее переносить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Если малышу очень трудно расставаться с мамой, побеспокойтесь о том, чтобы первые несколько недель кроху отводил в садик папа или бабушка с дедушкой.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 надо переоценивать негативные переживания ребенка. Замечено, что даже те дети, которые с рыданиями умоляют мать не оставлять их в саду, через несколько минут после ее ухода успокаиваются и включаются в игры с товарищами. Если же ребенок чувствует, что своими протестами ему удалось посеять в сердце матери сомнения или даже ощущение вины, то он с удвоенным упорством примется воздействовать на нее всеми доступными средствами.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697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6802915" cy="57606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3399"/>
                </a:solidFill>
              </a:rPr>
              <a:t>Список </a:t>
            </a:r>
            <a:r>
              <a:rPr lang="ru-RU" sz="2800" b="1" dirty="0" smtClean="0">
                <a:solidFill>
                  <a:srgbClr val="FF3399"/>
                </a:solidFill>
              </a:rPr>
              <a:t>«ТАБУ» </a:t>
            </a:r>
            <a:r>
              <a:rPr lang="ru-RU" sz="2800" b="1" dirty="0">
                <a:solidFill>
                  <a:srgbClr val="FF3399"/>
                </a:solidFill>
              </a:rPr>
              <a:t>для родителей</a:t>
            </a:r>
          </a:p>
        </p:txBody>
      </p:sp>
      <p:pic>
        <p:nvPicPr>
          <p:cNvPr id="4" name="Рисунок 3" descr="http://kak-do-ma.ru/img-q5y5x5n4g40414j5n4d494t5q5p574s2u4w564l4s2l406/assets/images/FewGhBHRjes-768x1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716"/>
            <a:ext cx="1080120" cy="152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Нельзя наказывать, ругать, стыдить ребенка за то, что он плачет и не хочет идти в садик.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Нельзя сравнивать поведение </a:t>
            </a:r>
            <a:r>
              <a:rPr lang="ru-RU" dirty="0" smtClean="0">
                <a:solidFill>
                  <a:schemeClr val="tx1"/>
                </a:solidFill>
              </a:rPr>
              <a:t>ребенка </a:t>
            </a:r>
            <a:r>
              <a:rPr lang="ru-RU" dirty="0">
                <a:solidFill>
                  <a:schemeClr val="tx1"/>
                </a:solidFill>
              </a:rPr>
              <a:t>с поведением других детей. Лучше покажите ему, как вы его любите!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Нельзя пугать малыша детским садиком. Ведь место, которое страшит, вряд ли станет когда-то безопасным и тем более любимым.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Нельзя задабривать </a:t>
            </a:r>
            <a:r>
              <a:rPr lang="ru-RU" dirty="0" smtClean="0">
                <a:solidFill>
                  <a:schemeClr val="tx1"/>
                </a:solidFill>
              </a:rPr>
              <a:t>ребенка </a:t>
            </a:r>
            <a:r>
              <a:rPr lang="ru-RU" dirty="0">
                <a:solidFill>
                  <a:schemeClr val="tx1"/>
                </a:solidFill>
              </a:rPr>
              <a:t>обещаниями подарков, если он согласится пойти в садик.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Нельзя негативно отзываться о садике и воспитателях при ребенке. Так вы только увеличите его тревогу, и он начнет думать, что садик – это плохое место с нехорошими людьми.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Нельзя обманывать малыша, обещая ему, что придете очень скоро, и оставляя его на целый день в садике. Пусть он лучше знает, что ждать маму придется долго, чем навсегда потеряет к вам доверие.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Нельзя водить в садик больного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5242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Нужно помнить о следующем: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8643998" cy="3286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Не нужно думать, что только для родителей является большой проблемой адаптация детей к детскому саду.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Для воспитателей адаптация также является сложным </a:t>
            </a:r>
            <a:r>
              <a:rPr lang="ru-RU" dirty="0" err="1" smtClean="0">
                <a:solidFill>
                  <a:srgbClr val="0000CC"/>
                </a:solidFill>
              </a:rPr>
              <a:t>процессом,а</a:t>
            </a:r>
            <a:r>
              <a:rPr lang="ru-RU" dirty="0" smtClean="0">
                <a:solidFill>
                  <a:srgbClr val="0000CC"/>
                </a:solidFill>
              </a:rPr>
              <a:t> родители могут помочь им и своим детям. 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Не стоит думать, что воспитатели обязаны научить ребёнка всем необходимым ему навыкам сами. Это ребёнок своих родителей, и чем больше самостоятельных навыков ему будут ими привиты дома, тем легче и быстрее пройдёт приспособление к новой среде.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du-samohvalovichi.minsk.edu.by/ru/sm_full.aspx?guid=740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071942"/>
            <a:ext cx="5072098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117180" cy="18722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АДАПТАЦИЯ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 ДЕТСКОМУ САДУ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301208"/>
            <a:ext cx="711718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Со слезами или с радостью?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8" name="Рисунок 7" descr="https://cdn4.imgbb.ru/community/119/1193825/201601/f0f788c450fc57e51fb1a5e96955396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56" t="-210" r="5520" b="-824"/>
          <a:stretch/>
        </p:blipFill>
        <p:spPr bwMode="auto">
          <a:xfrm>
            <a:off x="642910" y="1857364"/>
            <a:ext cx="3507223" cy="2772010"/>
          </a:xfrm>
          <a:prstGeom prst="wedgeRoundRectCallou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vitrina.info/files/images/items/1/1533z6661088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2286016" cy="2949240"/>
          </a:xfrm>
          <a:prstGeom prst="wedgeRoundRectCallou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98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2160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>
                <a:solidFill>
                  <a:srgbClr val="C00000"/>
                </a:solidFill>
              </a:rPr>
              <a:t>ждите, что привыкание пройдет очень быстро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/>
              <a:t>Вполне возможно, что крохе для того, чтобы привыкнуть к отсутствию мамы рядом и необходимости контактировать с большим числом сверстников понадобится свое, определенное количество </a:t>
            </a:r>
            <a:r>
              <a:rPr lang="ru-RU" dirty="0" smtClean="0"/>
              <a:t>времени. Дайте </a:t>
            </a:r>
            <a:r>
              <a:rPr lang="ru-RU" dirty="0"/>
              <a:t>ему это время</a:t>
            </a:r>
            <a:r>
              <a:rPr lang="ru-RU" dirty="0" smtClean="0"/>
              <a:t>!</a:t>
            </a: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</a:rPr>
              <a:t>Помните, что ваш ребенок – индивидуален,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</a:rPr>
              <a:t> и не торопите события</a:t>
            </a:r>
            <a:r>
              <a:rPr lang="ru-RU" b="1" dirty="0" smtClean="0">
                <a:solidFill>
                  <a:srgbClr val="0000CC"/>
                </a:solidFill>
              </a:rPr>
              <a:t>!</a:t>
            </a: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«Будьте терпеливы, дарите малышу внимание, заботу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любовь, верьте, что все у него обязательно получится,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будьте счастливы</a:t>
            </a:r>
            <a:r>
              <a:rPr lang="ru-RU" b="1" dirty="0" smtClean="0">
                <a:solidFill>
                  <a:srgbClr val="C00000"/>
                </a:solidFill>
              </a:rPr>
              <a:t>!»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3399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3399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3399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3399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4" name="Рисунок 3" descr="http://nra-russia.ru/pic/art/2015/12/09/03/reg_2015-12-09_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2040"/>
            <a:ext cx="360040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53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3096344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http://ds184.ucoz.net/0_833e9_d1cacb4b_orig_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933056"/>
            <a:ext cx="712470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0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57167"/>
            <a:ext cx="7125113" cy="85725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Адаптация – </a:t>
            </a:r>
            <a:r>
              <a:rPr lang="ru-RU" sz="2000" dirty="0" smtClean="0">
                <a:solidFill>
                  <a:schemeClr val="tx1"/>
                </a:solidFill>
              </a:rPr>
              <a:t>это привыкание, приспособление организма к внешним изменяющимся условиям,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то есть к новой обстановке.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071547"/>
            <a:ext cx="7125112" cy="464347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Во-первых, процесс адаптации требует немалых затрат психической энергии, поэтому зачастую провоцирует напряжение и даже перенапряжение физических и психических сил организма.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Во-вторых, в ранее стабильную и размеренную жизнь ребенка «врываются» новые условия: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отсутствие рядом самых близких – мамы, папы, бабушек с дедушками;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необходимость соблюдать четкий распорядок дня;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внезапное уменьшение количества личного внимания к малышу – теперь уже он не «центр вселенной», как был раньше для мамы, да и даже самой гуманной и любящей воспитательнице вряд ли под силу уделять море внимания каждой детке;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необходимость подчинения и послушания перед ранее незнакомым взрослым – воспитателем;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постоянный контакт с большим числом ровесников, ранее незнакомых крохе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mirnat86-dou5.edumsko.ru/uploads/7000/25392/persona/folders/rebyonoe.png?14821671174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636"/>
            <a:ext cx="4326945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504056"/>
          </a:xfrm>
        </p:spPr>
        <p:txBody>
          <a:bodyPr/>
          <a:lstStyle/>
          <a:p>
            <a:pPr algn="ctr"/>
            <a:endParaRPr lang="ru-RU" sz="2800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76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 </a:t>
            </a:r>
            <a:r>
              <a:rPr lang="ru-RU" sz="3600" b="1" dirty="0">
                <a:solidFill>
                  <a:srgbClr val="C00000"/>
                </a:solidFill>
              </a:rPr>
              <a:t>тому, как дети приспосабливаются к садику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степени адаптации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можно </a:t>
            </a:r>
            <a:r>
              <a:rPr lang="ru-RU" sz="3600" b="1" dirty="0">
                <a:solidFill>
                  <a:srgbClr val="C00000"/>
                </a:solidFill>
              </a:rPr>
              <a:t>разделить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на </a:t>
            </a:r>
            <a:r>
              <a:rPr lang="ru-RU" sz="3600" b="1" dirty="0">
                <a:solidFill>
                  <a:srgbClr val="C00000"/>
                </a:solidFill>
              </a:rPr>
              <a:t>три основные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996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25"/>
            <a:ext cx="7125113" cy="64807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Степени адаптации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3331817"/>
              </p:ext>
            </p:extLst>
          </p:nvPr>
        </p:nvGraphicFramePr>
        <p:xfrm>
          <a:off x="251520" y="620688"/>
          <a:ext cx="8712969" cy="49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808313"/>
              </a:tblGrid>
              <a:tr h="49514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Легкая (7-10 дней)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Средняя (20-60 дней)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Тяжелая</a:t>
                      </a:r>
                    </a:p>
                    <a:p>
                      <a:pPr algn="ctr"/>
                      <a:r>
                        <a:rPr lang="ru-RU" sz="1600" dirty="0" smtClean="0"/>
                        <a:t> (от</a:t>
                      </a:r>
                      <a:r>
                        <a:rPr lang="ru-RU" sz="1600" baseline="0" dirty="0" smtClean="0"/>
                        <a:t> 2 месяцев до нескольких лет)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ZavSad\Desktop\Documents\hello_html_m6fba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239975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ZavSad\Desktop\Documents\4746677_9.png"/>
          <p:cNvPicPr/>
          <p:nvPr/>
        </p:nvPicPr>
        <p:blipFill>
          <a:blip r:embed="rId3" cstate="print"/>
          <a:srcRect t="15429"/>
          <a:stretch>
            <a:fillRect/>
          </a:stretch>
        </p:blipFill>
        <p:spPr bwMode="auto">
          <a:xfrm>
            <a:off x="3714744" y="2071678"/>
            <a:ext cx="1824990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ZavSad\Desktop\Documents\206550943_d908c6f7a422cbc190fda5612f9692bf_8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000372"/>
            <a:ext cx="1571636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22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dou-snezhinka.ru/NashiGruppi/Karapuziki/1464902763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-142900"/>
            <a:ext cx="2114537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4.infourok.ru/uploads/ex/03e5/0005207c-54e5e17b/hello_html_m70cc444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602480"/>
            <a:ext cx="3785014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fashion-stickers.ru/51121-thickbox_default/hochu-i-or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290"/>
            <a:ext cx="17830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s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3"/>
            <a:ext cx="1314449" cy="171451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364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малыши разные.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CC"/>
                </a:solidFill>
              </a:rPr>
              <a:t>     Нет ничего странного в том, что одни дети практически с первого дня начинают посещать дошкольное учреждение без слёз, а другие ведут себя беспокойно даже через месяц регулярных походов в сад.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Так что родители должны быть готовы ко всему</a:t>
            </a:r>
            <a:r>
              <a:rPr lang="ru-RU" dirty="0" smtClean="0">
                <a:solidFill>
                  <a:srgbClr val="008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19298" cy="88290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Нарушения в жизни ребенка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период адаптации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59" cy="5904655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Нарушения сна</a:t>
            </a: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Снижение или потеря аппетита</a:t>
            </a: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  <a:p>
            <a:pPr algn="just"/>
            <a:endParaRPr lang="ru-RU" b="1" dirty="0" smtClean="0">
              <a:solidFill>
                <a:srgbClr val="0000CC"/>
              </a:solidFill>
            </a:endParaRPr>
          </a:p>
        </p:txBody>
      </p:sp>
      <p:pic>
        <p:nvPicPr>
          <p:cNvPr id="4" name="Рисунок 3" descr="C:\Users\ZavSad\Desktop\Documents\happy-fndashing-new-year-in-paradise-770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364333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lipartstation.com/wp-content/uploads/2017/11/loss-of-appetite-clipart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357694"/>
            <a:ext cx="185738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45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Деградация речи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Словарь некоторых детей стремительно оскудевает, а вместо предложений вы опять слышите отдельные «младенческие» слова – например, </a:t>
            </a:r>
            <a:r>
              <a:rPr lang="ru-RU" sz="1600" dirty="0" err="1" smtClean="0"/>
              <a:t>бибика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В предложениях почти нет прилагательных и существительных, остаются только глаголы.</a:t>
            </a:r>
            <a:endParaRPr lang="ru-RU" sz="1600" dirty="0"/>
          </a:p>
        </p:txBody>
      </p:sp>
      <p:pic>
        <p:nvPicPr>
          <p:cNvPr id="7" name="Содержимое 6" descr="https://im0-tub-ru.yandex.net/i?id=6b97be28339addc1ef71d63f6169cc01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2862" y="1643050"/>
            <a:ext cx="450535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24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32894" y="1214423"/>
            <a:ext cx="3147824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Слезы и страх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92066" y="1142985"/>
            <a:ext cx="3142488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Частые заболевания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" name="Содержимое 9" descr="https://ds04.infourok.ru/uploads/ex/11d9/000862c0-d80b6453/hello_html_m2222bb91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443" y="2389188"/>
            <a:ext cx="2650276" cy="347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http://www.med.cap.ru/home/549/import/cf5f1b86-4ea2-4c72-9a50-49087d8d5154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795</TotalTime>
  <Words>1366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Слайд 1</vt:lpstr>
      <vt:lpstr>АДАПТАЦИЯ  К ДЕТСКОМУ САДУ </vt:lpstr>
      <vt:lpstr>Адаптация – это привыкание, приспособление организма к внешним изменяющимся условиям,  то есть к новой обстановке. </vt:lpstr>
      <vt:lpstr>Слайд 4</vt:lpstr>
      <vt:lpstr>Степени адаптации</vt:lpstr>
      <vt:lpstr>Слайд 6</vt:lpstr>
      <vt:lpstr>Нарушения в жизни ребенка  в период адаптации</vt:lpstr>
      <vt:lpstr>Деградация речи</vt:lpstr>
      <vt:lpstr>Слайд 9</vt:lpstr>
      <vt:lpstr>Потеря   навыков самообслуживания</vt:lpstr>
      <vt:lpstr>Слайд 11</vt:lpstr>
      <vt:lpstr>Адаптационный период  считается законченным, если:</vt:lpstr>
      <vt:lpstr>Полезные рекомендации</vt:lpstr>
      <vt:lpstr>Как готовить ребенка к поступлению  в детский сад</vt:lpstr>
      <vt:lpstr>Слайд 15</vt:lpstr>
      <vt:lpstr>Слайд 16</vt:lpstr>
      <vt:lpstr>Поведение взрослых утром</vt:lpstr>
      <vt:lpstr>Список «ТАБУ» для родителей</vt:lpstr>
      <vt:lpstr>Нужно помнить о следующем: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 К ДЕТСКОМУ САДУ</dc:title>
  <dc:creator>Пользователь Windows</dc:creator>
  <cp:lastModifiedBy>ZavSad</cp:lastModifiedBy>
  <cp:revision>96</cp:revision>
  <dcterms:created xsi:type="dcterms:W3CDTF">2017-05-22T05:18:11Z</dcterms:created>
  <dcterms:modified xsi:type="dcterms:W3CDTF">2019-06-20T11:54:05Z</dcterms:modified>
</cp:coreProperties>
</file>